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288"/>
  </p:normalViewPr>
  <p:slideViewPr>
    <p:cSldViewPr snapToGrid="0" snapToObjects="1">
      <p:cViewPr>
        <p:scale>
          <a:sx n="100" d="100"/>
          <a:sy n="100" d="100"/>
        </p:scale>
        <p:origin x="4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997A29-5084-40BA-87F9-9B14A51E45C9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B1D235E-C3FC-4CC9-8CD9-D0075D34B3AA}">
      <dgm:prSet/>
      <dgm:spPr/>
      <dgm:t>
        <a:bodyPr/>
        <a:lstStyle/>
        <a:p>
          <a:r>
            <a:rPr lang="en-US"/>
            <a:t>870 rows</a:t>
          </a:r>
        </a:p>
      </dgm:t>
    </dgm:pt>
    <dgm:pt modelId="{8D57C345-084F-48BC-AF2C-EF5DA258D62C}" type="parTrans" cxnId="{E1EF7963-EA06-4AB3-9895-0632A28631E3}">
      <dgm:prSet/>
      <dgm:spPr/>
      <dgm:t>
        <a:bodyPr/>
        <a:lstStyle/>
        <a:p>
          <a:endParaRPr lang="en-US"/>
        </a:p>
      </dgm:t>
    </dgm:pt>
    <dgm:pt modelId="{F5E682A3-F6A0-43B3-A752-C0D4278FF3E6}" type="sibTrans" cxnId="{E1EF7963-EA06-4AB3-9895-0632A28631E3}">
      <dgm:prSet/>
      <dgm:spPr/>
      <dgm:t>
        <a:bodyPr/>
        <a:lstStyle/>
        <a:p>
          <a:endParaRPr lang="en-US"/>
        </a:p>
      </dgm:t>
    </dgm:pt>
    <dgm:pt modelId="{6FA72173-C205-4B9C-91C0-B4B3B0C99DF8}">
      <dgm:prSet/>
      <dgm:spPr/>
      <dgm:t>
        <a:bodyPr/>
        <a:lstStyle/>
        <a:p>
          <a:r>
            <a:rPr lang="en-US"/>
            <a:t>36 variables</a:t>
          </a:r>
        </a:p>
      </dgm:t>
    </dgm:pt>
    <dgm:pt modelId="{144F81E0-AE26-4366-8075-2A222604376E}" type="parTrans" cxnId="{B5C61A01-D675-471E-A420-1991DD61BA4D}">
      <dgm:prSet/>
      <dgm:spPr/>
      <dgm:t>
        <a:bodyPr/>
        <a:lstStyle/>
        <a:p>
          <a:endParaRPr lang="en-US"/>
        </a:p>
      </dgm:t>
    </dgm:pt>
    <dgm:pt modelId="{799CD421-4FB5-4155-88F3-4A90B1EE0860}" type="sibTrans" cxnId="{B5C61A01-D675-471E-A420-1991DD61BA4D}">
      <dgm:prSet/>
      <dgm:spPr/>
      <dgm:t>
        <a:bodyPr/>
        <a:lstStyle/>
        <a:p>
          <a:endParaRPr lang="en-US"/>
        </a:p>
      </dgm:t>
    </dgm:pt>
    <dgm:pt modelId="{43545D53-252A-42E5-B851-2B0941A24F08}">
      <dgm:prSet/>
      <dgm:spPr/>
      <dgm:t>
        <a:bodyPr/>
        <a:lstStyle/>
        <a:p>
          <a:r>
            <a:rPr lang="en-US"/>
            <a:t>Missing values?</a:t>
          </a:r>
        </a:p>
      </dgm:t>
    </dgm:pt>
    <dgm:pt modelId="{4D59D70D-A436-4254-977D-D9CB97071D09}" type="parTrans" cxnId="{1470BDE9-409A-4F76-8152-23246E7A245F}">
      <dgm:prSet/>
      <dgm:spPr/>
      <dgm:t>
        <a:bodyPr/>
        <a:lstStyle/>
        <a:p>
          <a:endParaRPr lang="en-US"/>
        </a:p>
      </dgm:t>
    </dgm:pt>
    <dgm:pt modelId="{4F883CE9-DBF6-4242-9DEA-07B9F9EEC945}" type="sibTrans" cxnId="{1470BDE9-409A-4F76-8152-23246E7A245F}">
      <dgm:prSet/>
      <dgm:spPr/>
      <dgm:t>
        <a:bodyPr/>
        <a:lstStyle/>
        <a:p>
          <a:endParaRPr lang="en-US"/>
        </a:p>
      </dgm:t>
    </dgm:pt>
    <dgm:pt modelId="{873AB8CC-29E8-4664-9A42-9F82B161EF75}">
      <dgm:prSet/>
      <dgm:spPr/>
      <dgm:t>
        <a:bodyPr/>
        <a:lstStyle/>
        <a:p>
          <a:r>
            <a:rPr lang="en-US"/>
            <a:t>0 rows with missing values</a:t>
          </a:r>
        </a:p>
      </dgm:t>
    </dgm:pt>
    <dgm:pt modelId="{BF1D6031-4892-4B93-B42D-219946FA1282}" type="parTrans" cxnId="{972A853B-974D-43B1-A1F9-07576E23CB31}">
      <dgm:prSet/>
      <dgm:spPr/>
      <dgm:t>
        <a:bodyPr/>
        <a:lstStyle/>
        <a:p>
          <a:endParaRPr lang="en-US"/>
        </a:p>
      </dgm:t>
    </dgm:pt>
    <dgm:pt modelId="{58B88673-AE51-4699-BA81-AA5E09FFCFC8}" type="sibTrans" cxnId="{972A853B-974D-43B1-A1F9-07576E23CB31}">
      <dgm:prSet/>
      <dgm:spPr/>
      <dgm:t>
        <a:bodyPr/>
        <a:lstStyle/>
        <a:p>
          <a:endParaRPr lang="en-US"/>
        </a:p>
      </dgm:t>
    </dgm:pt>
    <dgm:pt modelId="{775DE424-761B-5641-BB34-B962192146A7}" type="pres">
      <dgm:prSet presAssocID="{CC997A29-5084-40BA-87F9-9B14A51E45C9}" presName="linear" presStyleCnt="0">
        <dgm:presLayoutVars>
          <dgm:dir/>
          <dgm:animLvl val="lvl"/>
          <dgm:resizeHandles val="exact"/>
        </dgm:presLayoutVars>
      </dgm:prSet>
      <dgm:spPr/>
    </dgm:pt>
    <dgm:pt modelId="{71C6B6D2-2C65-D645-9DF5-A7577B587C15}" type="pres">
      <dgm:prSet presAssocID="{AB1D235E-C3FC-4CC9-8CD9-D0075D34B3AA}" presName="parentLin" presStyleCnt="0"/>
      <dgm:spPr/>
    </dgm:pt>
    <dgm:pt modelId="{6E722C64-2779-834E-978F-E4FCCAC7B571}" type="pres">
      <dgm:prSet presAssocID="{AB1D235E-C3FC-4CC9-8CD9-D0075D34B3AA}" presName="parentLeftMargin" presStyleLbl="node1" presStyleIdx="0" presStyleCnt="3"/>
      <dgm:spPr/>
    </dgm:pt>
    <dgm:pt modelId="{BC04A612-64B0-EC4E-A896-F660425E72D8}" type="pres">
      <dgm:prSet presAssocID="{AB1D235E-C3FC-4CC9-8CD9-D0075D34B3A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4170B62-02A6-834A-8852-61B63D02EE68}" type="pres">
      <dgm:prSet presAssocID="{AB1D235E-C3FC-4CC9-8CD9-D0075D34B3AA}" presName="negativeSpace" presStyleCnt="0"/>
      <dgm:spPr/>
    </dgm:pt>
    <dgm:pt modelId="{5C75A65F-5BEF-9847-8E06-F418410F3CE8}" type="pres">
      <dgm:prSet presAssocID="{AB1D235E-C3FC-4CC9-8CD9-D0075D34B3AA}" presName="childText" presStyleLbl="conFgAcc1" presStyleIdx="0" presStyleCnt="3">
        <dgm:presLayoutVars>
          <dgm:bulletEnabled val="1"/>
        </dgm:presLayoutVars>
      </dgm:prSet>
      <dgm:spPr/>
    </dgm:pt>
    <dgm:pt modelId="{891FDC78-273E-4545-8E3D-FAA041B45151}" type="pres">
      <dgm:prSet presAssocID="{F5E682A3-F6A0-43B3-A752-C0D4278FF3E6}" presName="spaceBetweenRectangles" presStyleCnt="0"/>
      <dgm:spPr/>
    </dgm:pt>
    <dgm:pt modelId="{96C7C86F-55F2-0C44-82BF-16396B29F917}" type="pres">
      <dgm:prSet presAssocID="{6FA72173-C205-4B9C-91C0-B4B3B0C99DF8}" presName="parentLin" presStyleCnt="0"/>
      <dgm:spPr/>
    </dgm:pt>
    <dgm:pt modelId="{00B22A5C-1667-A141-B1EB-50C0AAE58898}" type="pres">
      <dgm:prSet presAssocID="{6FA72173-C205-4B9C-91C0-B4B3B0C99DF8}" presName="parentLeftMargin" presStyleLbl="node1" presStyleIdx="0" presStyleCnt="3"/>
      <dgm:spPr/>
    </dgm:pt>
    <dgm:pt modelId="{47A431FB-EABF-334A-B620-17290967713D}" type="pres">
      <dgm:prSet presAssocID="{6FA72173-C205-4B9C-91C0-B4B3B0C99DF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F6510EF-BA71-634C-9575-133C6328E4C1}" type="pres">
      <dgm:prSet presAssocID="{6FA72173-C205-4B9C-91C0-B4B3B0C99DF8}" presName="negativeSpace" presStyleCnt="0"/>
      <dgm:spPr/>
    </dgm:pt>
    <dgm:pt modelId="{A319301B-0C03-2D49-86A1-E39D827BBFA6}" type="pres">
      <dgm:prSet presAssocID="{6FA72173-C205-4B9C-91C0-B4B3B0C99DF8}" presName="childText" presStyleLbl="conFgAcc1" presStyleIdx="1" presStyleCnt="3">
        <dgm:presLayoutVars>
          <dgm:bulletEnabled val="1"/>
        </dgm:presLayoutVars>
      </dgm:prSet>
      <dgm:spPr/>
    </dgm:pt>
    <dgm:pt modelId="{D47AD3DB-1EA1-514D-B313-D787713E755C}" type="pres">
      <dgm:prSet presAssocID="{799CD421-4FB5-4155-88F3-4A90B1EE0860}" presName="spaceBetweenRectangles" presStyleCnt="0"/>
      <dgm:spPr/>
    </dgm:pt>
    <dgm:pt modelId="{04C6FFE8-191A-8542-9C4E-AA4624F39675}" type="pres">
      <dgm:prSet presAssocID="{43545D53-252A-42E5-B851-2B0941A24F08}" presName="parentLin" presStyleCnt="0"/>
      <dgm:spPr/>
    </dgm:pt>
    <dgm:pt modelId="{65A3342B-A82E-0F4F-8F28-C11E6249032A}" type="pres">
      <dgm:prSet presAssocID="{43545D53-252A-42E5-B851-2B0941A24F08}" presName="parentLeftMargin" presStyleLbl="node1" presStyleIdx="1" presStyleCnt="3"/>
      <dgm:spPr/>
    </dgm:pt>
    <dgm:pt modelId="{C4121DE8-6C59-2548-AA4E-558A22829A46}" type="pres">
      <dgm:prSet presAssocID="{43545D53-252A-42E5-B851-2B0941A24F0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6330CA4-1764-9F4F-8836-2EE38E77CDD9}" type="pres">
      <dgm:prSet presAssocID="{43545D53-252A-42E5-B851-2B0941A24F08}" presName="negativeSpace" presStyleCnt="0"/>
      <dgm:spPr/>
    </dgm:pt>
    <dgm:pt modelId="{0D795D50-67E8-BD42-A255-AB08BC600182}" type="pres">
      <dgm:prSet presAssocID="{43545D53-252A-42E5-B851-2B0941A24F0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5C61A01-D675-471E-A420-1991DD61BA4D}" srcId="{CC997A29-5084-40BA-87F9-9B14A51E45C9}" destId="{6FA72173-C205-4B9C-91C0-B4B3B0C99DF8}" srcOrd="1" destOrd="0" parTransId="{144F81E0-AE26-4366-8075-2A222604376E}" sibTransId="{799CD421-4FB5-4155-88F3-4A90B1EE0860}"/>
    <dgm:cxn modelId="{90857E0A-9FF6-5C4B-B4FD-54556D4F3664}" type="presOf" srcId="{6FA72173-C205-4B9C-91C0-B4B3B0C99DF8}" destId="{47A431FB-EABF-334A-B620-17290967713D}" srcOrd="1" destOrd="0" presId="urn:microsoft.com/office/officeart/2005/8/layout/list1"/>
    <dgm:cxn modelId="{580A8110-F1F5-184F-9D22-CAABFB6463EA}" type="presOf" srcId="{873AB8CC-29E8-4664-9A42-9F82B161EF75}" destId="{0D795D50-67E8-BD42-A255-AB08BC600182}" srcOrd="0" destOrd="0" presId="urn:microsoft.com/office/officeart/2005/8/layout/list1"/>
    <dgm:cxn modelId="{7944E322-8129-D54B-ABEE-7DFCD9FADF0E}" type="presOf" srcId="{CC997A29-5084-40BA-87F9-9B14A51E45C9}" destId="{775DE424-761B-5641-BB34-B962192146A7}" srcOrd="0" destOrd="0" presId="urn:microsoft.com/office/officeart/2005/8/layout/list1"/>
    <dgm:cxn modelId="{0DE1822A-DDE3-C344-8D93-D96E83594AD3}" type="presOf" srcId="{6FA72173-C205-4B9C-91C0-B4B3B0C99DF8}" destId="{00B22A5C-1667-A141-B1EB-50C0AAE58898}" srcOrd="0" destOrd="0" presId="urn:microsoft.com/office/officeart/2005/8/layout/list1"/>
    <dgm:cxn modelId="{972A853B-974D-43B1-A1F9-07576E23CB31}" srcId="{43545D53-252A-42E5-B851-2B0941A24F08}" destId="{873AB8CC-29E8-4664-9A42-9F82B161EF75}" srcOrd="0" destOrd="0" parTransId="{BF1D6031-4892-4B93-B42D-219946FA1282}" sibTransId="{58B88673-AE51-4699-BA81-AA5E09FFCFC8}"/>
    <dgm:cxn modelId="{13D55C3E-96EA-B840-BEFE-DC3438A8D56C}" type="presOf" srcId="{43545D53-252A-42E5-B851-2B0941A24F08}" destId="{65A3342B-A82E-0F4F-8F28-C11E6249032A}" srcOrd="0" destOrd="0" presId="urn:microsoft.com/office/officeart/2005/8/layout/list1"/>
    <dgm:cxn modelId="{DAB48C5E-29DC-7745-B47D-1ABE2527B3A6}" type="presOf" srcId="{AB1D235E-C3FC-4CC9-8CD9-D0075D34B3AA}" destId="{BC04A612-64B0-EC4E-A896-F660425E72D8}" srcOrd="1" destOrd="0" presId="urn:microsoft.com/office/officeart/2005/8/layout/list1"/>
    <dgm:cxn modelId="{E1EF7963-EA06-4AB3-9895-0632A28631E3}" srcId="{CC997A29-5084-40BA-87F9-9B14A51E45C9}" destId="{AB1D235E-C3FC-4CC9-8CD9-D0075D34B3AA}" srcOrd="0" destOrd="0" parTransId="{8D57C345-084F-48BC-AF2C-EF5DA258D62C}" sibTransId="{F5E682A3-F6A0-43B3-A752-C0D4278FF3E6}"/>
    <dgm:cxn modelId="{B6FE6992-0AC2-4440-9484-2B6BA4A2E250}" type="presOf" srcId="{AB1D235E-C3FC-4CC9-8CD9-D0075D34B3AA}" destId="{6E722C64-2779-834E-978F-E4FCCAC7B571}" srcOrd="0" destOrd="0" presId="urn:microsoft.com/office/officeart/2005/8/layout/list1"/>
    <dgm:cxn modelId="{1470BDE9-409A-4F76-8152-23246E7A245F}" srcId="{CC997A29-5084-40BA-87F9-9B14A51E45C9}" destId="{43545D53-252A-42E5-B851-2B0941A24F08}" srcOrd="2" destOrd="0" parTransId="{4D59D70D-A436-4254-977D-D9CB97071D09}" sibTransId="{4F883CE9-DBF6-4242-9DEA-07B9F9EEC945}"/>
    <dgm:cxn modelId="{0F0159F1-122A-E94D-B908-D8735CAA8B55}" type="presOf" srcId="{43545D53-252A-42E5-B851-2B0941A24F08}" destId="{C4121DE8-6C59-2548-AA4E-558A22829A46}" srcOrd="1" destOrd="0" presId="urn:microsoft.com/office/officeart/2005/8/layout/list1"/>
    <dgm:cxn modelId="{14742A34-ABD8-3B48-A36B-8D1991A83405}" type="presParOf" srcId="{775DE424-761B-5641-BB34-B962192146A7}" destId="{71C6B6D2-2C65-D645-9DF5-A7577B587C15}" srcOrd="0" destOrd="0" presId="urn:microsoft.com/office/officeart/2005/8/layout/list1"/>
    <dgm:cxn modelId="{7DDB48B2-2167-2C4F-844D-BAB2EDEBD8AF}" type="presParOf" srcId="{71C6B6D2-2C65-D645-9DF5-A7577B587C15}" destId="{6E722C64-2779-834E-978F-E4FCCAC7B571}" srcOrd="0" destOrd="0" presId="urn:microsoft.com/office/officeart/2005/8/layout/list1"/>
    <dgm:cxn modelId="{66934CAB-0EE5-3743-A26A-6E36CA0D6AD1}" type="presParOf" srcId="{71C6B6D2-2C65-D645-9DF5-A7577B587C15}" destId="{BC04A612-64B0-EC4E-A896-F660425E72D8}" srcOrd="1" destOrd="0" presId="urn:microsoft.com/office/officeart/2005/8/layout/list1"/>
    <dgm:cxn modelId="{F4268357-D31F-F646-A7D5-82768E636A97}" type="presParOf" srcId="{775DE424-761B-5641-BB34-B962192146A7}" destId="{64170B62-02A6-834A-8852-61B63D02EE68}" srcOrd="1" destOrd="0" presId="urn:microsoft.com/office/officeart/2005/8/layout/list1"/>
    <dgm:cxn modelId="{FE575CD8-8FB1-BE4A-A6B8-36402FB969AC}" type="presParOf" srcId="{775DE424-761B-5641-BB34-B962192146A7}" destId="{5C75A65F-5BEF-9847-8E06-F418410F3CE8}" srcOrd="2" destOrd="0" presId="urn:microsoft.com/office/officeart/2005/8/layout/list1"/>
    <dgm:cxn modelId="{E7D9A9E1-5DDE-3F47-BBEF-7CE970BBB9AF}" type="presParOf" srcId="{775DE424-761B-5641-BB34-B962192146A7}" destId="{891FDC78-273E-4545-8E3D-FAA041B45151}" srcOrd="3" destOrd="0" presId="urn:microsoft.com/office/officeart/2005/8/layout/list1"/>
    <dgm:cxn modelId="{F1BB0405-529A-7145-BED9-5BF191A95834}" type="presParOf" srcId="{775DE424-761B-5641-BB34-B962192146A7}" destId="{96C7C86F-55F2-0C44-82BF-16396B29F917}" srcOrd="4" destOrd="0" presId="urn:microsoft.com/office/officeart/2005/8/layout/list1"/>
    <dgm:cxn modelId="{29E75763-BBD7-8748-9C30-E8D9B848BF47}" type="presParOf" srcId="{96C7C86F-55F2-0C44-82BF-16396B29F917}" destId="{00B22A5C-1667-A141-B1EB-50C0AAE58898}" srcOrd="0" destOrd="0" presId="urn:microsoft.com/office/officeart/2005/8/layout/list1"/>
    <dgm:cxn modelId="{C50A2203-1261-4E4F-9878-4A2678221904}" type="presParOf" srcId="{96C7C86F-55F2-0C44-82BF-16396B29F917}" destId="{47A431FB-EABF-334A-B620-17290967713D}" srcOrd="1" destOrd="0" presId="urn:microsoft.com/office/officeart/2005/8/layout/list1"/>
    <dgm:cxn modelId="{09508497-5B09-E948-953A-38A3A7C22690}" type="presParOf" srcId="{775DE424-761B-5641-BB34-B962192146A7}" destId="{CF6510EF-BA71-634C-9575-133C6328E4C1}" srcOrd="5" destOrd="0" presId="urn:microsoft.com/office/officeart/2005/8/layout/list1"/>
    <dgm:cxn modelId="{A73100E0-144F-6A41-8CA9-A3A374762FEB}" type="presParOf" srcId="{775DE424-761B-5641-BB34-B962192146A7}" destId="{A319301B-0C03-2D49-86A1-E39D827BBFA6}" srcOrd="6" destOrd="0" presId="urn:microsoft.com/office/officeart/2005/8/layout/list1"/>
    <dgm:cxn modelId="{C845AF38-B375-1642-8325-C73482C9BAE0}" type="presParOf" srcId="{775DE424-761B-5641-BB34-B962192146A7}" destId="{D47AD3DB-1EA1-514D-B313-D787713E755C}" srcOrd="7" destOrd="0" presId="urn:microsoft.com/office/officeart/2005/8/layout/list1"/>
    <dgm:cxn modelId="{60756B54-2FEF-0B47-BAF8-0DED7E034944}" type="presParOf" srcId="{775DE424-761B-5641-BB34-B962192146A7}" destId="{04C6FFE8-191A-8542-9C4E-AA4624F39675}" srcOrd="8" destOrd="0" presId="urn:microsoft.com/office/officeart/2005/8/layout/list1"/>
    <dgm:cxn modelId="{D122A00F-5441-E84C-89CA-AE1F2927BF4E}" type="presParOf" srcId="{04C6FFE8-191A-8542-9C4E-AA4624F39675}" destId="{65A3342B-A82E-0F4F-8F28-C11E6249032A}" srcOrd="0" destOrd="0" presId="urn:microsoft.com/office/officeart/2005/8/layout/list1"/>
    <dgm:cxn modelId="{3A82D075-6B7F-DD4D-91C7-9E9325F37EB4}" type="presParOf" srcId="{04C6FFE8-191A-8542-9C4E-AA4624F39675}" destId="{C4121DE8-6C59-2548-AA4E-558A22829A46}" srcOrd="1" destOrd="0" presId="urn:microsoft.com/office/officeart/2005/8/layout/list1"/>
    <dgm:cxn modelId="{6AC50996-A0E4-5C44-B3BD-9C34310DB186}" type="presParOf" srcId="{775DE424-761B-5641-BB34-B962192146A7}" destId="{76330CA4-1764-9F4F-8836-2EE38E77CDD9}" srcOrd="9" destOrd="0" presId="urn:microsoft.com/office/officeart/2005/8/layout/list1"/>
    <dgm:cxn modelId="{A52031A9-0514-2D41-BB18-8A990A709D6E}" type="presParOf" srcId="{775DE424-761B-5641-BB34-B962192146A7}" destId="{0D795D50-67E8-BD42-A255-AB08BC60018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75A65F-5BEF-9847-8E06-F418410F3CE8}">
      <dsp:nvSpPr>
        <dsp:cNvPr id="0" name=""/>
        <dsp:cNvSpPr/>
      </dsp:nvSpPr>
      <dsp:spPr>
        <a:xfrm>
          <a:off x="0" y="630488"/>
          <a:ext cx="574153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04A612-64B0-EC4E-A896-F660425E72D8}">
      <dsp:nvSpPr>
        <dsp:cNvPr id="0" name=""/>
        <dsp:cNvSpPr/>
      </dsp:nvSpPr>
      <dsp:spPr>
        <a:xfrm>
          <a:off x="287076" y="143408"/>
          <a:ext cx="4019073" cy="974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870 rows</a:t>
          </a:r>
        </a:p>
      </dsp:txBody>
      <dsp:txXfrm>
        <a:off x="334631" y="190963"/>
        <a:ext cx="3923963" cy="879050"/>
      </dsp:txXfrm>
    </dsp:sp>
    <dsp:sp modelId="{A319301B-0C03-2D49-86A1-E39D827BBFA6}">
      <dsp:nvSpPr>
        <dsp:cNvPr id="0" name=""/>
        <dsp:cNvSpPr/>
      </dsp:nvSpPr>
      <dsp:spPr>
        <a:xfrm>
          <a:off x="0" y="2127369"/>
          <a:ext cx="574153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1555074"/>
              <a:satOff val="-8227"/>
              <a:lumOff val="-31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A431FB-EABF-334A-B620-17290967713D}">
      <dsp:nvSpPr>
        <dsp:cNvPr id="0" name=""/>
        <dsp:cNvSpPr/>
      </dsp:nvSpPr>
      <dsp:spPr>
        <a:xfrm>
          <a:off x="287076" y="1640289"/>
          <a:ext cx="4019073" cy="974160"/>
        </a:xfrm>
        <a:prstGeom prst="roundRect">
          <a:avLst/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36 variables</a:t>
          </a:r>
        </a:p>
      </dsp:txBody>
      <dsp:txXfrm>
        <a:off x="334631" y="1687844"/>
        <a:ext cx="3923963" cy="879050"/>
      </dsp:txXfrm>
    </dsp:sp>
    <dsp:sp modelId="{0D795D50-67E8-BD42-A255-AB08BC600182}">
      <dsp:nvSpPr>
        <dsp:cNvPr id="0" name=""/>
        <dsp:cNvSpPr/>
      </dsp:nvSpPr>
      <dsp:spPr>
        <a:xfrm>
          <a:off x="0" y="3624249"/>
          <a:ext cx="5741533" cy="14033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3110148"/>
              <a:satOff val="-16453"/>
              <a:lumOff val="-6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5607" tIns="687324" rIns="445607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0 rows with missing values</a:t>
          </a:r>
        </a:p>
      </dsp:txBody>
      <dsp:txXfrm>
        <a:off x="0" y="3624249"/>
        <a:ext cx="5741533" cy="1403325"/>
      </dsp:txXfrm>
    </dsp:sp>
    <dsp:sp modelId="{C4121DE8-6C59-2548-AA4E-558A22829A46}">
      <dsp:nvSpPr>
        <dsp:cNvPr id="0" name=""/>
        <dsp:cNvSpPr/>
      </dsp:nvSpPr>
      <dsp:spPr>
        <a:xfrm>
          <a:off x="287076" y="3137169"/>
          <a:ext cx="4019073" cy="974160"/>
        </a:xfrm>
        <a:prstGeom prst="round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911" tIns="0" rIns="151911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Missing values?</a:t>
          </a:r>
        </a:p>
      </dsp:txBody>
      <dsp:txXfrm>
        <a:off x="334631" y="3184724"/>
        <a:ext cx="3923963" cy="879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75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25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70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60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47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42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93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62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4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7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1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0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50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24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41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4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94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57B7469-F086-5746-AE95-F8081590FF80}" type="datetimeFigureOut">
              <a:rPr lang="en-US" smtClean="0"/>
              <a:t>2/11/22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C421C47-A988-604A-9C31-9AD0F1B54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02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FE7EE-E42D-5D4E-92C4-13C80BEC9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75" y="1212935"/>
            <a:ext cx="6020177" cy="4432130"/>
          </a:xfrm>
        </p:spPr>
        <p:txBody>
          <a:bodyPr anchor="ctr">
            <a:normAutofit/>
          </a:bodyPr>
          <a:lstStyle/>
          <a:p>
            <a:r>
              <a:rPr lang="en-US" sz="6600"/>
              <a:t>Case Study 2 (Doing Data Science)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87343-BD62-D840-9B42-8BD540C0E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61" y="2087881"/>
            <a:ext cx="3142864" cy="2682239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Milan Patel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455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C5A1D-BC6C-234A-BA4C-ADEEE1FA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4AE47-CEA2-804E-AF39-7C2442060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used to predict attrition was naïve </a:t>
            </a:r>
            <a:r>
              <a:rPr lang="en-US" dirty="0" err="1"/>
              <a:t>bayes</a:t>
            </a:r>
            <a:endParaRPr lang="en-US" dirty="0"/>
          </a:p>
          <a:p>
            <a:pPr lvl="1"/>
            <a:r>
              <a:rPr lang="en-US" dirty="0"/>
              <a:t>Accuracy = 81.61%</a:t>
            </a:r>
          </a:p>
          <a:p>
            <a:pPr lvl="1"/>
            <a:r>
              <a:rPr lang="en-US" dirty="0"/>
              <a:t>Sensitivity = 84.93%</a:t>
            </a:r>
          </a:p>
          <a:p>
            <a:pPr lvl="1"/>
            <a:r>
              <a:rPr lang="en-US" dirty="0"/>
              <a:t>Specificity = 64.29%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6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3E36C-326B-BD4B-B78E-E822C4B1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8D11B-1586-1E47-96F2-93791AF32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Step-wise Regression was used through multiple linear regression to predict top 3 variables .</a:t>
            </a:r>
          </a:p>
          <a:p>
            <a:r>
              <a:rPr lang="en-US" dirty="0"/>
              <a:t>Root mean squared error for top 3 variables = $980.42</a:t>
            </a:r>
          </a:p>
          <a:p>
            <a:r>
              <a:rPr lang="en-US" dirty="0"/>
              <a:t>Root mean squared error for all variables = $1067.04</a:t>
            </a:r>
          </a:p>
          <a:p>
            <a:r>
              <a:rPr lang="en-US" dirty="0"/>
              <a:t>In comparison, RMSE for top 3 variables is better.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540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6D86F-E7E8-A044-888A-EE8D14E6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EE467-1044-BA40-9DE1-C0D880E3B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naïve </a:t>
            </a:r>
            <a:r>
              <a:rPr lang="en-US" dirty="0" err="1"/>
              <a:t>bayes</a:t>
            </a:r>
            <a:r>
              <a:rPr lang="en-US" dirty="0"/>
              <a:t> model was used to predict attrition and step-wise regression model was used to predict monthly income.</a:t>
            </a:r>
          </a:p>
          <a:p>
            <a:r>
              <a:rPr lang="en-US" dirty="0"/>
              <a:t>Find the </a:t>
            </a:r>
            <a:r>
              <a:rPr lang="en-US"/>
              <a:t>models useful?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3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912E-EED6-F445-9F91-3457D76D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5CCFB-42FF-5A48-9E35-69A66B480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/>
          </a:bodyPr>
          <a:lstStyle/>
          <a:p>
            <a:r>
              <a:rPr lang="en-US" dirty="0"/>
              <a:t>Analytics company that specializes in talent management solutions for Fortune 100 companies.</a:t>
            </a:r>
            <a:endParaRPr lang="en-US" sz="1600" dirty="0"/>
          </a:p>
          <a:p>
            <a:r>
              <a:rPr lang="en-US" sz="1600" dirty="0"/>
              <a:t>Goal</a:t>
            </a:r>
          </a:p>
          <a:p>
            <a:pPr lvl="1"/>
            <a:r>
              <a:rPr lang="en-US" dirty="0"/>
              <a:t>Build and analyze the data to predict the attrition and monthly income (salary).</a:t>
            </a: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6327993E-3C6E-45D8-BF97-0C0A4B537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7476" y="609601"/>
            <a:ext cx="5260974" cy="526097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9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17F0C1-BCBB-40C7-99D6-F703E7A4B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A5D8BC-B41A-4E96-91C4-D60F5162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21D5F-FA18-4271-9EAA-0BEA14116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CB2D9-D908-9F42-8E0A-216AB16C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531278"/>
            <a:ext cx="3211517" cy="52925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Raw Dataset</a:t>
            </a: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51287385-D3EA-47A8-A127-6061791AD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304412-766F-4460-89AA-896D252815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9354448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04716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D15C-3F57-354B-A2AA-B21093F0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Exploratory Data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698CCD-344B-4E55-8F5C-B0AA3B740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/>
              <a:t>There are no negative correlations between the numeric variables</a:t>
            </a:r>
          </a:p>
          <a:p>
            <a:r>
              <a:rPr lang="en-US" dirty="0"/>
              <a:t>Sales Representative role has the highest attrition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37F80-FAEC-7146-A967-D751A64A6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716" y="351231"/>
            <a:ext cx="4360200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FEEC4-EBB8-D24A-837C-D89B5F662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55" y="3271594"/>
            <a:ext cx="5410722" cy="334112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05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3A34-15E0-184C-90FB-031DF20E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top 3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1BB6C-6B8B-8149-A2B4-C55AC5BF2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Multivariate Adaptive Regression</a:t>
            </a:r>
          </a:p>
          <a:p>
            <a:r>
              <a:rPr lang="en-US" dirty="0"/>
              <a:t>Step-wise Regression</a:t>
            </a:r>
          </a:p>
        </p:txBody>
      </p:sp>
    </p:spTree>
    <p:extLst>
      <p:ext uri="{BB962C8B-B14F-4D97-AF65-F5344CB8AC3E}">
        <p14:creationId xmlns:p14="http://schemas.microsoft.com/office/powerpoint/2010/main" val="1191105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7BF9C-8B26-E04C-A8A8-660D33D8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3 variables for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50E2D-F06F-B342-BAF7-745DD2DC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Multivariate Adaptive Regression</a:t>
            </a:r>
          </a:p>
          <a:p>
            <a:pPr lvl="1"/>
            <a:r>
              <a:rPr lang="en-US" dirty="0"/>
              <a:t>Overtime</a:t>
            </a:r>
          </a:p>
          <a:p>
            <a:pPr lvl="1"/>
            <a:r>
              <a:rPr lang="en-US" dirty="0"/>
              <a:t>Years with Current Manager</a:t>
            </a:r>
          </a:p>
          <a:p>
            <a:pPr lvl="1"/>
            <a:r>
              <a:rPr lang="en-US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131296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D21A6-A3A8-1A41-86FA-41B216DB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Visualization on top 3 variables for attrition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7CEF09-94CB-46E5-9AF9-E16C5C032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Correlation is higher for the “Yes” category</a:t>
            </a:r>
          </a:p>
          <a:p>
            <a:r>
              <a:rPr lang="en-US" dirty="0"/>
              <a:t>More “No” than “Yes”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1754F8-5895-F144-8094-23C2D509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465870"/>
            <a:ext cx="6095593" cy="376402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07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960B3-5BFF-0E4B-8007-2B9B617C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3 variables for Monthly Income (Salary)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7F4E4-E189-AA45-8EB5-9BE7762C1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Step-wise Regression</a:t>
            </a:r>
          </a:p>
          <a:p>
            <a:pPr lvl="1"/>
            <a:r>
              <a:rPr lang="en-US" dirty="0"/>
              <a:t>Job Level</a:t>
            </a:r>
          </a:p>
          <a:p>
            <a:pPr lvl="1"/>
            <a:r>
              <a:rPr lang="en-US" dirty="0"/>
              <a:t>Job Role</a:t>
            </a:r>
          </a:p>
          <a:p>
            <a:pPr lvl="1"/>
            <a:r>
              <a:rPr lang="en-US" dirty="0"/>
              <a:t>Total Working Years</a:t>
            </a:r>
          </a:p>
        </p:txBody>
      </p:sp>
    </p:spTree>
    <p:extLst>
      <p:ext uri="{BB962C8B-B14F-4D97-AF65-F5344CB8AC3E}">
        <p14:creationId xmlns:p14="http://schemas.microsoft.com/office/powerpoint/2010/main" val="394586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5D65F-64AD-AD44-A78D-A4538020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30288"/>
            <a:ext cx="4785744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/>
              <a:t>Visualization on top 3 variables for Monthly income (Salary)</a:t>
            </a:r>
            <a:endParaRPr lang="en-US" sz="23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36EA1-FB9C-7A43-8620-6A2AEE2D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138" y="271829"/>
            <a:ext cx="4424262" cy="2731981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BC111-25FC-6145-BF89-2BA480651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544" y="3058535"/>
            <a:ext cx="5253062" cy="3243765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DD1128-4A4A-0A4D-B1A8-F83819BB1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67" y="3184426"/>
            <a:ext cx="4845313" cy="299198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19839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247</Words>
  <Application>Microsoft Macintosh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Case Study 2 (Doing Data Science)</vt:lpstr>
      <vt:lpstr>Introduction</vt:lpstr>
      <vt:lpstr>Raw Dataset</vt:lpstr>
      <vt:lpstr>Exploratory Data Analysis</vt:lpstr>
      <vt:lpstr>Finding top 3 variables</vt:lpstr>
      <vt:lpstr>Top 3 variables for attrition</vt:lpstr>
      <vt:lpstr>Visualization on top 3 variables for attrition</vt:lpstr>
      <vt:lpstr>Top 3 variables for Monthly Income (Salary)</vt:lpstr>
      <vt:lpstr>Visualization on top 3 variables for Monthly income (Salary)</vt:lpstr>
      <vt:lpstr>Attrition Model</vt:lpstr>
      <vt:lpstr>Monthly Income Model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2 (Doing Data Science)</dc:title>
  <dc:creator>Milan Patel</dc:creator>
  <cp:lastModifiedBy>Milan Patel</cp:lastModifiedBy>
  <cp:revision>3</cp:revision>
  <dcterms:created xsi:type="dcterms:W3CDTF">2022-02-11T10:06:28Z</dcterms:created>
  <dcterms:modified xsi:type="dcterms:W3CDTF">2022-02-11T11:42:00Z</dcterms:modified>
</cp:coreProperties>
</file>